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7"/>
  </p:notesMasterIdLst>
  <p:handoutMasterIdLst>
    <p:handoutMasterId r:id="rId8"/>
  </p:handoutMasterIdLst>
  <p:sldIdLst>
    <p:sldId id="382" r:id="rId3"/>
    <p:sldId id="379" r:id="rId4"/>
    <p:sldId id="383" r:id="rId5"/>
    <p:sldId id="384" r:id="rId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309" autoAdjust="0"/>
    <p:restoredTop sz="94722" autoAdjust="0"/>
  </p:normalViewPr>
  <p:slideViewPr>
    <p:cSldViewPr>
      <p:cViewPr>
        <p:scale>
          <a:sx n="118" d="100"/>
          <a:sy n="118" d="100"/>
        </p:scale>
        <p:origin x="-780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7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0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Elections</a:t>
            </a:r>
          </a:p>
          <a:p>
            <a:pPr algn="ctr"/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sz="2400" smtClean="0"/>
              <a:t> Alternate to Missouri </a:t>
            </a:r>
            <a:r>
              <a:rPr lang="en-US" sz="2400" dirty="0" smtClean="0"/>
              <a:t>Association of Faculty Senate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S. N. Balakrishnan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Parking (2 needed)</a:t>
            </a: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Douglas Ludlow</a:t>
            </a: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Lucy Sutcliffe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Student Scholastic Appeals (1 needed)</a:t>
            </a: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Jorge </a:t>
            </a:r>
            <a:r>
              <a:rPr lang="en-US" sz="2400" dirty="0" err="1" smtClean="0">
                <a:solidFill>
                  <a:srgbClr val="000000"/>
                </a:solidFill>
              </a:rPr>
              <a:t>Porcel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688975" lvl="1" indent="-231775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Bonnie Bachman</a:t>
            </a:r>
            <a:endParaRPr lang="en-US" sz="2400" dirty="0">
              <a:solidFill>
                <a:srgbClr val="000000"/>
              </a:solidFill>
            </a:endParaRPr>
          </a:p>
          <a:p>
            <a:pPr marL="688975" lvl="1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RP&amp;A</a:t>
            </a:r>
            <a:r>
              <a:rPr lang="en-US" sz="2400" b="1" kern="0" dirty="0">
                <a:solidFill>
                  <a:srgbClr val="008000"/>
                </a:solidFill>
                <a:latin typeface="Times New Roman"/>
                <a:ea typeface="+mn-ea"/>
              </a:rPr>
              <a:t>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September 20, 2012</a:t>
            </a:r>
          </a:p>
        </p:txBody>
      </p:sp>
    </p:spTree>
    <p:extLst>
      <p:ext uri="{BB962C8B-B14F-4D97-AF65-F5344CB8AC3E}">
        <p14:creationId xmlns:p14="http://schemas.microsoft.com/office/powerpoint/2010/main" val="39933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2559" y="1295399"/>
            <a:ext cx="685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Motion on DSCC Elections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i="1" dirty="0" smtClean="0"/>
              <a:t>  “</a:t>
            </a:r>
            <a:r>
              <a:rPr lang="en-US" sz="2400" i="1" dirty="0"/>
              <a:t>For the next bylaw update it should </a:t>
            </a:r>
            <a:r>
              <a:rPr lang="en-US" sz="2400" i="1" dirty="0" smtClean="0"/>
              <a:t>be specified </a:t>
            </a:r>
            <a:r>
              <a:rPr lang="en-US" sz="2400" i="1" dirty="0"/>
              <a:t>for standing committees that the chair </a:t>
            </a:r>
            <a:r>
              <a:rPr lang="en-US" sz="2400" i="1" dirty="0" smtClean="0"/>
              <a:t>elections </a:t>
            </a:r>
            <a:r>
              <a:rPr lang="en-US" sz="2400" i="1" dirty="0"/>
              <a:t>will be organized by </a:t>
            </a:r>
            <a:r>
              <a:rPr lang="en-US" sz="2400" i="1" dirty="0" smtClean="0"/>
              <a:t>the previous </a:t>
            </a:r>
            <a:r>
              <a:rPr lang="en-US" sz="2400" i="1" dirty="0"/>
              <a:t>chair; if the previous chair is unavailable, then the Faculty Senate President </a:t>
            </a:r>
            <a:r>
              <a:rPr lang="en-US" sz="2400" i="1" dirty="0" smtClean="0"/>
              <a:t>will designate </a:t>
            </a:r>
            <a:r>
              <a:rPr lang="en-US" sz="2400" i="1" dirty="0"/>
              <a:t>one of the committee members to organize the elections unless a </a:t>
            </a:r>
            <a:r>
              <a:rPr lang="en-US" sz="2400" i="1" dirty="0" smtClean="0"/>
              <a:t>particular committee </a:t>
            </a:r>
            <a:r>
              <a:rPr lang="en-US" sz="2400" i="1" dirty="0"/>
              <a:t>has its own chair election policy”</a:t>
            </a:r>
            <a:endParaRPr lang="en-US" sz="2400" i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RP&amp;A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September 20,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2559" y="1295399"/>
            <a:ext cx="6858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Motion on Grievance Procedures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i="1" dirty="0" smtClean="0"/>
              <a:t> “Next </a:t>
            </a:r>
            <a:r>
              <a:rPr lang="en-US" sz="2400" i="1" dirty="0"/>
              <a:t>time when the bylaws are updated, </a:t>
            </a:r>
            <a:r>
              <a:rPr lang="en-US" sz="2400" i="1" dirty="0" smtClean="0"/>
              <a:t>change the Grievance </a:t>
            </a:r>
            <a:r>
              <a:rPr lang="en-US" sz="2400" i="1" dirty="0"/>
              <a:t>Hearing Panel to state </a:t>
            </a:r>
            <a:r>
              <a:rPr lang="en-US" sz="2400" i="1" dirty="0" smtClean="0"/>
              <a:t>that </a:t>
            </a:r>
            <a:r>
              <a:rPr lang="en-US" sz="2400" i="1" dirty="0"/>
              <a:t>they will operate in accordance with </a:t>
            </a:r>
            <a:r>
              <a:rPr lang="en-US" sz="2400" i="1" dirty="0" smtClean="0"/>
              <a:t>CRR370.010 as </a:t>
            </a:r>
            <a:r>
              <a:rPr lang="en-US" sz="2400" i="1" dirty="0"/>
              <a:t>well as add a Grievance Oversight Committee to operate in accordance with the </a:t>
            </a:r>
            <a:r>
              <a:rPr lang="en-US" sz="2400" i="1" dirty="0" smtClean="0"/>
              <a:t>same”</a:t>
            </a:r>
          </a:p>
          <a:p>
            <a:endParaRPr lang="en-US" sz="2400" dirty="0"/>
          </a:p>
          <a:p>
            <a:r>
              <a:rPr lang="en-US" sz="2400" dirty="0" smtClean="0"/>
              <a:t>For information purposes, we are currently following the CRR procedures.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RP&amp;A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September 20, 2012</a:t>
            </a:r>
          </a:p>
        </p:txBody>
      </p:sp>
    </p:spTree>
    <p:extLst>
      <p:ext uri="{BB962C8B-B14F-4D97-AF65-F5344CB8AC3E}">
        <p14:creationId xmlns:p14="http://schemas.microsoft.com/office/powerpoint/2010/main" val="117886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2559" y="1295399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Motion on Bylaws Changes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  </a:t>
            </a:r>
            <a:r>
              <a:rPr lang="en-US" sz="2400" i="1" dirty="0" smtClean="0"/>
              <a:t>“</a:t>
            </a:r>
            <a:r>
              <a:rPr lang="en-US" sz="2400" i="1" dirty="0"/>
              <a:t>From now on, all future and currently pending changes to the bylaws will </a:t>
            </a:r>
            <a:r>
              <a:rPr lang="en-US" sz="2400" i="1" dirty="0" smtClean="0"/>
              <a:t>be posted </a:t>
            </a:r>
            <a:r>
              <a:rPr lang="en-US" sz="2400" i="1" dirty="0"/>
              <a:t>on the Faculty Senate website.</a:t>
            </a:r>
            <a:r>
              <a:rPr lang="en-US" sz="2400" i="1" dirty="0" smtClean="0"/>
              <a:t>”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RP&amp;A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September 20, 2012</a:t>
            </a:r>
          </a:p>
        </p:txBody>
      </p:sp>
    </p:spTree>
    <p:extLst>
      <p:ext uri="{BB962C8B-B14F-4D97-AF65-F5344CB8AC3E}">
        <p14:creationId xmlns:p14="http://schemas.microsoft.com/office/powerpoint/2010/main" val="117886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1037</TotalTime>
  <Words>211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FS.Slides.Template</vt:lpstr>
      <vt:lpstr>default</vt:lpstr>
      <vt:lpstr>PowerPoint Presentation</vt:lpstr>
      <vt:lpstr>PowerPoint Presentation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October 14, 2010</dc:title>
  <dc:creator>mdaniels</dc:creator>
  <cp:lastModifiedBy>Werner, Jeannie</cp:lastModifiedBy>
  <cp:revision>66</cp:revision>
  <dcterms:created xsi:type="dcterms:W3CDTF">2010-10-12T20:06:18Z</dcterms:created>
  <dcterms:modified xsi:type="dcterms:W3CDTF">2012-09-19T18:26:46Z</dcterms:modified>
</cp:coreProperties>
</file>